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581" r:id="rId2"/>
    <p:sldId id="692" r:id="rId3"/>
    <p:sldId id="674" r:id="rId4"/>
    <p:sldId id="675" r:id="rId5"/>
    <p:sldId id="676" r:id="rId6"/>
    <p:sldId id="677" r:id="rId7"/>
    <p:sldId id="678" r:id="rId8"/>
    <p:sldId id="679" r:id="rId9"/>
    <p:sldId id="680" r:id="rId10"/>
    <p:sldId id="682" r:id="rId11"/>
    <p:sldId id="683" r:id="rId12"/>
    <p:sldId id="694" r:id="rId13"/>
    <p:sldId id="693" r:id="rId14"/>
    <p:sldId id="684" r:id="rId15"/>
    <p:sldId id="686" r:id="rId16"/>
    <p:sldId id="687" r:id="rId17"/>
    <p:sldId id="685" r:id="rId18"/>
    <p:sldId id="689" r:id="rId19"/>
    <p:sldId id="688" r:id="rId20"/>
    <p:sldId id="691" r:id="rId21"/>
    <p:sldId id="672" r:id="rId22"/>
    <p:sldId id="673" r:id="rId2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CC00"/>
    <a:srgbClr val="00FF00"/>
    <a:srgbClr val="0AA676"/>
    <a:srgbClr val="32000C"/>
    <a:srgbClr val="CB6B30"/>
    <a:srgbClr val="E36243"/>
    <a:srgbClr val="FF4A7E"/>
    <a:srgbClr val="0B0B0B"/>
    <a:srgbClr val="234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9" autoAdjust="0"/>
    <p:restoredTop sz="89194" autoAdjust="0"/>
  </p:normalViewPr>
  <p:slideViewPr>
    <p:cSldViewPr>
      <p:cViewPr>
        <p:scale>
          <a:sx n="68" d="100"/>
          <a:sy n="68" d="100"/>
        </p:scale>
        <p:origin x="-141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23" tIns="46410" rIns="92823" bIns="464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1804"/>
          </a:xfrm>
          <a:prstGeom prst="rect">
            <a:avLst/>
          </a:prstGeom>
        </p:spPr>
        <p:txBody>
          <a:bodyPr vert="horz" lIns="92823" tIns="46410" rIns="92823" bIns="464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0CD970-CD09-4724-822C-C586AC9A7F99}" type="datetimeFigureOut">
              <a:rPr lang="en-US"/>
              <a:pPr>
                <a:defRPr/>
              </a:pPr>
              <a:t>9/23/2013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3" tIns="46410" rIns="92823" bIns="4641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7"/>
            <a:ext cx="5608320" cy="4156234"/>
          </a:xfrm>
          <a:prstGeom prst="rect">
            <a:avLst/>
          </a:prstGeom>
        </p:spPr>
        <p:txBody>
          <a:bodyPr vert="horz" lIns="92823" tIns="46410" rIns="92823" bIns="4641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2823" tIns="46410" rIns="92823" bIns="464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772669"/>
            <a:ext cx="3037840" cy="461804"/>
          </a:xfrm>
          <a:prstGeom prst="rect">
            <a:avLst/>
          </a:prstGeom>
        </p:spPr>
        <p:txBody>
          <a:bodyPr vert="horz" lIns="92823" tIns="46410" rIns="92823" bIns="464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4F91C9-C3D1-4588-B28B-EA1D20341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30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E8B90B-E87A-4A88-9CB1-71A47E956C9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4F91C9-C3D1-4588-B28B-EA1D2034134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32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r>
              <a:rPr lang="en-US" baseline="0" dirty="0" smtClean="0"/>
              <a:t> N-&gt;N, x; N-&gt;N, |x|; R-&gt;R, x; R-&gt;R, |x|; R-&gt;R, if x&lt;0, -x; else 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4F91C9-C3D1-4588-B28B-EA1D2034134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25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r>
              <a:rPr lang="en-US" baseline="0" dirty="0" smtClean="0"/>
              <a:t> Z to Z, 2x; Z to evens, 2x;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4F91C9-C3D1-4588-B28B-EA1D2034134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32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4F91C9-C3D1-4588-B28B-EA1D2034134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63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4F91C9-C3D1-4588-B28B-EA1D2034134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63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 that second case is often</a:t>
            </a:r>
            <a:r>
              <a:rPr lang="en-US" baseline="0" dirty="0" smtClean="0"/>
              <a:t> more useful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4F91C9-C3D1-4588-B28B-EA1D2034134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63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 that second case is often</a:t>
            </a:r>
            <a:r>
              <a:rPr lang="en-US" baseline="0" dirty="0" smtClean="0"/>
              <a:t> more useful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4F91C9-C3D1-4588-B28B-EA1D2034134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6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59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C501E-B55B-444A-A72C-2B9F4B0B7B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FE38-4FD5-47B0-9AF9-D4963B8DEF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02B44-79EB-4D65-BDE3-FBAF74A58ED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51BC8-D0B1-4179-B800-F332771B6B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CF776-9CD1-44E5-A99B-64DE591C57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6ACAF-72D2-4961-857E-D7B5F6FCF3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C0A1A-5CE1-4ACF-97E5-643B782AB3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E9FCE-0E74-4EF9-9A70-8866743E75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B6C01-F58D-4E39-8D67-785256AD7DC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8B8AA-7DEB-446D-BDB1-84795BAD9A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A1F1F-7787-4C44-9624-93928B4A8E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668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9F18CA-56B6-4BF5-B045-E537835195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9/23/2013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0"/>
            <a:ext cx="7086600" cy="1143000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Functions and Onto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914400" y="5715000"/>
            <a:ext cx="7551574" cy="1066800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Discrete Structures (CS 173)</a:t>
            </a: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Madhusudan Parthasarathy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University of Illinois</a:t>
            </a:r>
          </a:p>
        </p:txBody>
      </p:sp>
      <p:sp>
        <p:nvSpPr>
          <p:cNvPr id="2" name="Rectangle 1"/>
          <p:cNvSpPr/>
          <p:nvPr/>
        </p:nvSpPr>
        <p:spPr>
          <a:xfrm>
            <a:off x="6390106" y="5114925"/>
            <a:ext cx="16108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Boats with Sand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Van Gogh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DAAC5D9-4D02-4355-9F81-DAACC89124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Van Gogh - Boats with s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606" y="1143000"/>
            <a:ext cx="476250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onto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457200" y="990600"/>
                <a:ext cx="8458200" cy="51355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:r>
                  <a:rPr lang="en-US" sz="2000" dirty="0" smtClean="0"/>
                  <a:t>Claim: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𝑓</m:t>
                    </m:r>
                    <m:r>
                      <a:rPr lang="en-US" sz="2000" b="0" i="1" dirty="0" smtClean="0">
                        <a:latin typeface="Cambria Math"/>
                      </a:rPr>
                      <m:t>:</m:t>
                    </m:r>
                    <m:r>
                      <a:rPr lang="en-US" sz="2000" b="0" i="1" dirty="0" smtClean="0">
                        <a:latin typeface="Cambria Math"/>
                      </a:rPr>
                      <m:t>𝑅</m:t>
                    </m:r>
                    <m:r>
                      <a:rPr lang="en-US" sz="2000" b="0" i="1" dirty="0" smtClean="0">
                        <a:latin typeface="Cambria Math"/>
                      </a:rPr>
                      <m:t>→</m:t>
                    </m:r>
                    <m:r>
                      <a:rPr lang="en-US" sz="2000" b="0" i="1" dirty="0" smtClean="0">
                        <a:latin typeface="Cambria Math"/>
                      </a:rPr>
                      <m:t>𝑅</m:t>
                    </m:r>
                    <m:r>
                      <a:rPr lang="en-US" sz="2000" b="0" i="1" dirty="0" smtClean="0">
                        <a:latin typeface="Cambria Math"/>
                      </a:rPr>
                      <m:t> , </m:t>
                    </m:r>
                    <m:r>
                      <a:rPr lang="en-US" sz="2000" b="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dirty="0" smtClean="0">
                        <a:latin typeface="Cambria Math"/>
                      </a:rPr>
                      <m:t>=</m:t>
                    </m:r>
                    <m:r>
                      <a:rPr lang="en-US" sz="2000" b="0" i="1" dirty="0" smtClean="0">
                        <a:latin typeface="Cambria Math"/>
                      </a:rPr>
                      <m:t>𝑥</m:t>
                    </m:r>
                    <m:r>
                      <a:rPr lang="en-US" sz="2000" b="0" i="1" dirty="0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sz="2000" dirty="0" smtClean="0"/>
                  <a:t> is onto.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Definition</a:t>
                </a:r>
                <a:r>
                  <a:rPr lang="en-US" sz="2000" dirty="0"/>
                  <a:t>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𝑓</m:t>
                    </m:r>
                    <m:r>
                      <a:rPr lang="en-US" sz="1800" i="1">
                        <a:latin typeface="Cambria Math"/>
                      </a:rPr>
                      <m:t>:</m:t>
                    </m:r>
                    <m:r>
                      <a:rPr lang="en-US" sz="1800" i="1">
                        <a:latin typeface="Cambria Math"/>
                      </a:rPr>
                      <m:t>𝐴</m:t>
                    </m:r>
                    <m:r>
                      <a:rPr lang="en-US" sz="1800" i="1">
                        <a:latin typeface="Cambria Math"/>
                      </a:rPr>
                      <m:t>→</m:t>
                    </m:r>
                    <m:r>
                      <a:rPr lang="en-US" sz="1800" i="1">
                        <a:latin typeface="Cambria Math"/>
                      </a:rPr>
                      <m:t>𝐵</m:t>
                    </m:r>
                    <m:r>
                      <a:rPr lang="en-US" sz="1800" b="0" i="1" smtClean="0">
                        <a:latin typeface="Cambria Math"/>
                      </a:rPr>
                      <m:t>, </m:t>
                    </m:r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r>
                      <a:rPr lang="en-US" sz="1800" b="0" i="1" smtClean="0">
                        <a:latin typeface="Cambria Math"/>
                      </a:rPr>
                      <m:t>(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800" b="0" i="1" dirty="0" smtClean="0">
                    <a:latin typeface="Cambria Math"/>
                  </a:rPr>
                  <a:t> </a:t>
                </a:r>
                <a:r>
                  <a:rPr lang="en-US" sz="1800" b="0" dirty="0" smtClean="0">
                    <a:latin typeface="Cambria Math"/>
                  </a:rPr>
                  <a:t>is onto </a:t>
                </a:r>
                <a:r>
                  <a:rPr lang="en-US" sz="1800" b="0" dirty="0" err="1" smtClean="0">
                    <a:latin typeface="Cambria Math"/>
                  </a:rPr>
                  <a:t>iff</a:t>
                </a:r>
                <a:r>
                  <a:rPr lang="en-US" sz="1800" b="0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∀</m:t>
                    </m:r>
                    <m:r>
                      <a:rPr lang="en-US" sz="1800" i="1">
                        <a:latin typeface="Cambria Math"/>
                      </a:rPr>
                      <m:t>𝑦</m:t>
                    </m:r>
                    <m:r>
                      <a:rPr lang="en-US" sz="1800" i="1">
                        <a:latin typeface="Cambria Math"/>
                      </a:rPr>
                      <m:t>∈</m:t>
                    </m:r>
                    <m:r>
                      <a:rPr lang="en-US" sz="1800" i="1">
                        <a:latin typeface="Cambria Math"/>
                      </a:rPr>
                      <m:t>𝐵</m:t>
                    </m:r>
                    <m:r>
                      <a:rPr lang="en-US" sz="1800" i="1">
                        <a:latin typeface="Cambria Math"/>
                      </a:rPr>
                      <m:t>, ∃</m:t>
                    </m:r>
                    <m:r>
                      <a:rPr lang="en-US" sz="1800" i="1">
                        <a:latin typeface="Cambria Math"/>
                      </a:rPr>
                      <m:t>𝑥</m:t>
                    </m:r>
                    <m:r>
                      <a:rPr lang="en-US" sz="1800" i="1">
                        <a:latin typeface="Cambria Math"/>
                      </a:rPr>
                      <m:t>∈</m:t>
                    </m:r>
                    <m:r>
                      <a:rPr lang="en-US" sz="1800" i="1">
                        <a:latin typeface="Cambria Math"/>
                      </a:rPr>
                      <m:t>𝐴</m:t>
                    </m:r>
                    <m:r>
                      <a:rPr lang="en-US" sz="1800" i="1">
                        <a:latin typeface="Cambria Math"/>
                      </a:rPr>
                      <m:t>,</m:t>
                    </m:r>
                    <m:r>
                      <a:rPr lang="en-US" sz="1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>
                        <a:latin typeface="Cambria Math"/>
                      </a:rPr>
                      <m:t>such</m:t>
                    </m:r>
                    <m:r>
                      <a:rPr lang="en-US" sz="1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>
                        <a:latin typeface="Cambria Math"/>
                      </a:rPr>
                      <m:t>that</m:t>
                    </m:r>
                    <m:r>
                      <a:rPr lang="en-US" sz="1800">
                        <a:latin typeface="Cambria Math"/>
                      </a:rPr>
                      <m:t> </m:t>
                    </m:r>
                    <m:r>
                      <a:rPr lang="en-US" sz="1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 i="1">
                        <a:latin typeface="Cambria Math"/>
                      </a:rPr>
                      <m:t>=</m:t>
                    </m:r>
                    <m:r>
                      <a:rPr lang="en-US" sz="1800" i="1">
                        <a:latin typeface="Cambria Math"/>
                      </a:rPr>
                      <m:t>𝑦</m:t>
                    </m:r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90600"/>
                <a:ext cx="8458200" cy="5135563"/>
              </a:xfrm>
              <a:prstGeom prst="rect">
                <a:avLst/>
              </a:prstGeom>
              <a:blipFill rotWithShape="1">
                <a:blip r:embed="rId3"/>
                <a:stretch>
                  <a:fillRect l="-720" t="-59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444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onto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457200" y="990600"/>
                <a:ext cx="8458200" cy="51355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:r>
                  <a:rPr lang="en-US" sz="2000" dirty="0" smtClean="0"/>
                  <a:t>Claim: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𝑓</m:t>
                    </m:r>
                    <m:r>
                      <a:rPr lang="en-US" sz="2000" b="0" i="1" dirty="0" smtClean="0">
                        <a:latin typeface="Cambria Math"/>
                      </a:rPr>
                      <m:t>:</m:t>
                    </m:r>
                    <m:r>
                      <a:rPr lang="en-US" sz="2000" b="0" i="1" dirty="0" smtClean="0">
                        <a:latin typeface="Cambria Math"/>
                      </a:rPr>
                      <m:t>𝑁</m:t>
                    </m:r>
                    <m:r>
                      <a:rPr lang="en-US" sz="2000" b="0" i="1" baseline="30000" dirty="0" smtClean="0">
                        <a:latin typeface="Cambria Math"/>
                      </a:rPr>
                      <m:t>2</m:t>
                    </m:r>
                    <m:r>
                      <a:rPr lang="en-US" sz="2000" b="0" i="1" dirty="0" smtClean="0">
                        <a:latin typeface="Cambria Math"/>
                      </a:rPr>
                      <m:t>→</m:t>
                    </m:r>
                    <m:r>
                      <a:rPr lang="en-US" sz="2000" b="0" i="1" dirty="0" smtClean="0">
                        <a:latin typeface="Cambria Math"/>
                      </a:rPr>
                      <m:t>𝑍</m:t>
                    </m:r>
                    <m:r>
                      <a:rPr lang="en-US" sz="2000" b="0" i="1" dirty="0" smtClean="0">
                        <a:latin typeface="Cambria Math"/>
                      </a:rPr>
                      <m:t> , </m:t>
                    </m:r>
                    <m:r>
                      <a:rPr lang="en-US" sz="2000" b="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,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sz="2000" b="0" i="1" dirty="0" smtClean="0">
                        <a:latin typeface="Cambria Math"/>
                      </a:rPr>
                      <m:t>=</m:t>
                    </m:r>
                    <m:r>
                      <a:rPr lang="en-US" sz="2000" b="0" i="1" dirty="0" smtClean="0">
                        <a:latin typeface="Cambria Math"/>
                      </a:rPr>
                      <m:t>𝑥</m:t>
                    </m:r>
                    <m:r>
                      <a:rPr lang="en-US" sz="2000" b="0" i="1" dirty="0" smtClean="0">
                        <a:latin typeface="Cambria Math"/>
                      </a:rPr>
                      <m:t>−</m:t>
                    </m:r>
                    <m:r>
                      <a:rPr lang="en-US" sz="2000" b="0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sz="2000" dirty="0" smtClean="0"/>
                  <a:t> is onto.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Definition</a:t>
                </a:r>
                <a:r>
                  <a:rPr lang="en-US" sz="2000" dirty="0"/>
                  <a:t>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𝑓</m:t>
                    </m:r>
                    <m:r>
                      <a:rPr lang="en-US" sz="1800" i="1">
                        <a:latin typeface="Cambria Math"/>
                      </a:rPr>
                      <m:t>:</m:t>
                    </m:r>
                    <m:r>
                      <a:rPr lang="en-US" sz="1800" i="1">
                        <a:latin typeface="Cambria Math"/>
                      </a:rPr>
                      <m:t>𝐴</m:t>
                    </m:r>
                    <m:r>
                      <a:rPr lang="en-US" sz="1800" i="1">
                        <a:latin typeface="Cambria Math"/>
                      </a:rPr>
                      <m:t>→</m:t>
                    </m:r>
                    <m:r>
                      <a:rPr lang="en-US" sz="1800" i="1">
                        <a:latin typeface="Cambria Math"/>
                      </a:rPr>
                      <m:t>𝐵</m:t>
                    </m:r>
                    <m:r>
                      <a:rPr lang="en-US" sz="1800" b="0" i="1" smtClean="0">
                        <a:latin typeface="Cambria Math"/>
                      </a:rPr>
                      <m:t>, </m:t>
                    </m:r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r>
                      <a:rPr lang="en-US" sz="1800" b="0" i="1" smtClean="0">
                        <a:latin typeface="Cambria Math"/>
                      </a:rPr>
                      <m:t>(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800" b="0" i="1" dirty="0" smtClean="0">
                    <a:latin typeface="Cambria Math"/>
                  </a:rPr>
                  <a:t> </a:t>
                </a:r>
                <a:r>
                  <a:rPr lang="en-US" sz="1800" b="0" dirty="0" smtClean="0">
                    <a:latin typeface="Cambria Math"/>
                  </a:rPr>
                  <a:t>is onto </a:t>
                </a:r>
                <a:r>
                  <a:rPr lang="en-US" sz="1800" b="0" dirty="0" err="1" smtClean="0">
                    <a:latin typeface="Cambria Math"/>
                  </a:rPr>
                  <a:t>iff</a:t>
                </a:r>
                <a:r>
                  <a:rPr lang="en-US" sz="1800" b="0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∀</m:t>
                    </m:r>
                    <m:r>
                      <a:rPr lang="en-US" sz="1800" i="1">
                        <a:latin typeface="Cambria Math"/>
                      </a:rPr>
                      <m:t>𝑦</m:t>
                    </m:r>
                    <m:r>
                      <a:rPr lang="en-US" sz="1800" i="1">
                        <a:latin typeface="Cambria Math"/>
                      </a:rPr>
                      <m:t>∈</m:t>
                    </m:r>
                    <m:r>
                      <a:rPr lang="en-US" sz="1800" i="1">
                        <a:latin typeface="Cambria Math"/>
                      </a:rPr>
                      <m:t>𝐵</m:t>
                    </m:r>
                    <m:r>
                      <a:rPr lang="en-US" sz="1800" i="1">
                        <a:latin typeface="Cambria Math"/>
                      </a:rPr>
                      <m:t>, ∃</m:t>
                    </m:r>
                    <m:r>
                      <a:rPr lang="en-US" sz="1800" i="1">
                        <a:latin typeface="Cambria Math"/>
                      </a:rPr>
                      <m:t>𝑥</m:t>
                    </m:r>
                    <m:r>
                      <a:rPr lang="en-US" sz="1800" i="1">
                        <a:latin typeface="Cambria Math"/>
                      </a:rPr>
                      <m:t>∈</m:t>
                    </m:r>
                    <m:r>
                      <a:rPr lang="en-US" sz="1800" i="1">
                        <a:latin typeface="Cambria Math"/>
                      </a:rPr>
                      <m:t>𝐴</m:t>
                    </m:r>
                    <m:r>
                      <a:rPr lang="en-US" sz="1800" i="1">
                        <a:latin typeface="Cambria Math"/>
                      </a:rPr>
                      <m:t>,</m:t>
                    </m:r>
                    <m:r>
                      <a:rPr lang="en-US" sz="1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>
                        <a:latin typeface="Cambria Math"/>
                      </a:rPr>
                      <m:t>such</m:t>
                    </m:r>
                    <m:r>
                      <a:rPr lang="en-US" sz="1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>
                        <a:latin typeface="Cambria Math"/>
                      </a:rPr>
                      <m:t>that</m:t>
                    </m:r>
                    <m:r>
                      <a:rPr lang="en-US" sz="1800">
                        <a:latin typeface="Cambria Math"/>
                      </a:rPr>
                      <m:t> </m:t>
                    </m:r>
                    <m:r>
                      <a:rPr lang="en-US" sz="1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 i="1">
                        <a:latin typeface="Cambria Math"/>
                      </a:rPr>
                      <m:t>=</m:t>
                    </m:r>
                    <m:r>
                      <a:rPr lang="en-US" sz="1800" i="1">
                        <a:latin typeface="Cambria Math"/>
                      </a:rPr>
                      <m:t>𝑦</m:t>
                    </m:r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90600"/>
                <a:ext cx="8458200" cy="5135563"/>
              </a:xfrm>
              <a:prstGeom prst="rect">
                <a:avLst/>
              </a:prstGeom>
              <a:blipFill rotWithShape="1">
                <a:blip r:embed="rId3"/>
                <a:stretch>
                  <a:fillRect l="-720" t="-59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180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 functions to a finite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f: A -&gt; B   and B have </a:t>
            </a:r>
            <a:r>
              <a:rPr lang="en-US" i="1" dirty="0" smtClean="0"/>
              <a:t>n</a:t>
            </a:r>
            <a:r>
              <a:rPr lang="en-US" dirty="0" smtClean="0"/>
              <a:t> elements.</a:t>
            </a:r>
          </a:p>
          <a:p>
            <a:r>
              <a:rPr lang="en-US" dirty="0" smtClean="0"/>
              <a:t>How many elements can A have?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Less than n?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Equal to n?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 Greater than n but finite?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- Infinite?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870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0"/>
                <a:ext cx="8686800" cy="914400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Can there be an onto function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𝑍</m:t>
                    </m:r>
                  </m:oMath>
                </a14:m>
                <a:r>
                  <a:rPr lang="en-US" dirty="0" smtClean="0"/>
                  <a:t> ?! 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0"/>
                <a:ext cx="8686800" cy="914400"/>
              </a:xfrm>
              <a:blipFill rotWithShape="1">
                <a:blip r:embed="rId2"/>
                <a:stretch>
                  <a:fillRect l="-2105" r="-154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990600"/>
                <a:ext cx="8229600" cy="5867400"/>
              </a:xfrm>
            </p:spPr>
            <p:txBody>
              <a:bodyPr/>
              <a:lstStyle/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:</m:t>
                      </m:r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  <m:r>
                        <a:rPr lang="en-US" b="0" i="1" smtClean="0">
                          <a:latin typeface="Cambria Math"/>
                        </a:rPr>
                        <m:t> →</m:t>
                      </m:r>
                      <m:r>
                        <a:rPr lang="en-US" b="0" i="1" smtClean="0"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</a:rPr>
                        <m:t>𝑖𝑓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𝑒𝑣𝑒𝑛</m:t>
                      </m:r>
                    </m:oMath>
                  </m:oMathPara>
                </a14:m>
                <a:r>
                  <a:rPr lang="en-US" b="0" dirty="0" smtClean="0"/>
                  <a:t/>
                </a:r>
                <a:br>
                  <a:rPr lang="en-US" b="0" dirty="0" smtClean="0"/>
                </a:br>
                <a:r>
                  <a:rPr lang="en-US" b="0" dirty="0" smtClean="0"/>
                  <a:t>			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b="0" i="1" dirty="0" smtClean="0"/>
                  <a:t>  if x is odd</a:t>
                </a:r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i="1" dirty="0" smtClean="0"/>
                  <a:t>0 -&gt; 0    1-&gt;-1    2-&gt;1   3-&gt; -2   4-&gt; 2 …</a:t>
                </a:r>
              </a:p>
              <a:p>
                <a:pPr marL="0" indent="0">
                  <a:buNone/>
                </a:pPr>
                <a:endParaRPr lang="en-US" b="0" i="1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990600"/>
                <a:ext cx="8229600" cy="5867400"/>
              </a:xfrm>
              <a:blipFill rotWithShape="1">
                <a:blip r:embed="rId3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3052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quantifiers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There is a pencil for every student.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Every student is using the same pencil.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For a function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:</m:t>
                    </m:r>
                    <m:r>
                      <a:rPr lang="en-US" sz="2000" b="0" i="1" smtClean="0">
                        <a:latin typeface="Cambria Math"/>
                      </a:rPr>
                      <m:t>𝑅</m:t>
                    </m:r>
                    <m:r>
                      <a:rPr lang="en-US" sz="2000" b="0" i="1" smtClean="0">
                        <a:latin typeface="Cambria Math"/>
                      </a:rPr>
                      <m:t>→</m:t>
                    </m:r>
                    <m:r>
                      <a:rPr lang="en-US" sz="2000" b="0" i="1" smtClean="0">
                        <a:latin typeface="Cambria Math"/>
                      </a:rPr>
                      <m:t>𝑅</m:t>
                    </m:r>
                    <m:r>
                      <a:rPr lang="en-US" sz="2000" b="0" i="1" smtClean="0">
                        <a:latin typeface="Cambria Math"/>
                      </a:rPr>
                      <m:t>, 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, for every output element, there is at least one input element. 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There exists an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∈</m:t>
                    </m:r>
                    <m:r>
                      <a:rPr lang="en-US" sz="2000" b="0" i="1" smtClean="0">
                        <a:latin typeface="Cambria Math"/>
                      </a:rPr>
                      <m:t>𝑅</m:t>
                    </m:r>
                    <m:r>
                      <a:rPr lang="en-US" sz="2000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sz="2000" dirty="0" smtClean="0"/>
                  <a:t> such that for every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∈</m:t>
                    </m:r>
                    <m:r>
                      <a:rPr lang="en-US" sz="2000" b="0" i="1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^2</m:t>
                    </m:r>
                  </m:oMath>
                </a14:m>
                <a:r>
                  <a:rPr lang="en-US" sz="2000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sz="2000" dirty="0"/>
                  <a:t>There exists an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y</m:t>
                    </m:r>
                    <m:r>
                      <a:rPr lang="en-US" sz="2000" i="1">
                        <a:latin typeface="Cambria Math"/>
                      </a:rPr>
                      <m:t>∈</m:t>
                    </m:r>
                    <m:r>
                      <a:rPr lang="en-US" sz="2000" i="1">
                        <a:latin typeface="Cambria Math"/>
                      </a:rPr>
                      <m:t>𝑅</m:t>
                    </m:r>
                    <m:r>
                      <a:rPr lang="en-US" sz="2000">
                        <a:latin typeface="Cambria Math"/>
                      </a:rPr>
                      <m:t>,</m:t>
                    </m:r>
                  </m:oMath>
                </a14:m>
                <a:r>
                  <a:rPr lang="en-US" sz="2000" dirty="0"/>
                  <a:t> such that for every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∈</m:t>
                    </m:r>
                    <m:r>
                      <a:rPr lang="en-US" sz="2000" i="1">
                        <a:latin typeface="Cambria Math"/>
                      </a:rPr>
                      <m:t>𝑅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^2</m:t>
                    </m:r>
                  </m:oMath>
                </a14:m>
                <a:r>
                  <a:rPr lang="en-US" sz="2000" dirty="0"/>
                  <a:t> 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For every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∈</m:t>
                    </m:r>
                    <m:r>
                      <a:rPr lang="en-US" sz="2000" i="1">
                        <a:latin typeface="Cambria Math"/>
                      </a:rPr>
                      <m:t>𝑅</m:t>
                    </m:r>
                    <m:r>
                      <a:rPr lang="en-US" sz="2000">
                        <a:latin typeface="Cambria Math"/>
                      </a:rPr>
                      <m:t>,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there exists a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∈</m:t>
                    </m:r>
                    <m:r>
                      <a:rPr lang="en-US" sz="2000" i="1">
                        <a:latin typeface="Cambria Math"/>
                      </a:rPr>
                      <m:t>𝑅</m:t>
                    </m:r>
                  </m:oMath>
                </a14:m>
                <a:r>
                  <a:rPr lang="en-US" sz="2000" dirty="0"/>
                  <a:t>, </a:t>
                </a:r>
                <a:r>
                  <a:rPr lang="en-US" sz="2000" dirty="0" smtClean="0"/>
                  <a:t>such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^2</m:t>
                    </m:r>
                  </m:oMath>
                </a14:m>
                <a:r>
                  <a:rPr lang="en-US" sz="2000" dirty="0"/>
                  <a:t>  </a:t>
                </a:r>
              </a:p>
              <a:p>
                <a:pPr marL="0" indent="0">
                  <a:buNone/>
                </a:pPr>
                <a:r>
                  <a:rPr lang="en-US" sz="2000" dirty="0"/>
                  <a:t>For every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∈</m:t>
                    </m:r>
                    <m:r>
                      <a:rPr lang="en-US" sz="2000" i="1">
                        <a:latin typeface="Cambria Math"/>
                      </a:rPr>
                      <m:t>𝑅</m:t>
                    </m:r>
                    <m:r>
                      <a:rPr lang="en-US" sz="2000">
                        <a:latin typeface="Cambria Math"/>
                      </a:rPr>
                      <m:t>,</m:t>
                    </m:r>
                  </m:oMath>
                </a14:m>
                <a:r>
                  <a:rPr lang="en-US" sz="2000" dirty="0"/>
                  <a:t> there exists 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∈</m:t>
                    </m:r>
                    <m:r>
                      <a:rPr lang="en-US" sz="2000" i="1">
                        <a:latin typeface="Cambria Math"/>
                      </a:rPr>
                      <m:t>𝑅</m:t>
                    </m:r>
                  </m:oMath>
                </a14:m>
                <a:r>
                  <a:rPr lang="en-US" sz="2000" dirty="0"/>
                  <a:t>, such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^2</m:t>
                    </m:r>
                  </m:oMath>
                </a14:m>
                <a:r>
                  <a:rPr lang="en-US" sz="2000" dirty="0"/>
                  <a:t>  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594" b="-1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529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quantifiers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There is a pencil for every student.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Every student is using the same pencil.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For a function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:</m:t>
                    </m:r>
                    <m:r>
                      <a:rPr lang="en-US" sz="2000" b="0" i="1" smtClean="0">
                        <a:latin typeface="Cambria Math"/>
                      </a:rPr>
                      <m:t>𝑅</m:t>
                    </m:r>
                    <m:r>
                      <a:rPr lang="en-US" sz="2000" b="0" i="1" smtClean="0">
                        <a:latin typeface="Cambria Math"/>
                      </a:rPr>
                      <m:t>→</m:t>
                    </m:r>
                    <m:r>
                      <a:rPr lang="en-US" sz="2000" b="0" i="1" smtClean="0">
                        <a:latin typeface="Cambria Math"/>
                      </a:rPr>
                      <m:t>𝑅</m:t>
                    </m:r>
                    <m:r>
                      <a:rPr lang="en-US" sz="2000" b="0" i="1" smtClean="0">
                        <a:latin typeface="Cambria Math"/>
                      </a:rPr>
                      <m:t>, 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, every output element is assigned to at least one input element. 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For a function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:</m:t>
                    </m:r>
                    <m:r>
                      <a:rPr lang="en-US" sz="2000" b="0" i="1" smtClean="0">
                        <a:latin typeface="Cambria Math"/>
                      </a:rPr>
                      <m:t>𝐴</m:t>
                    </m:r>
                    <m:r>
                      <a:rPr lang="en-US" sz="2000" b="0" i="1" smtClean="0">
                        <a:latin typeface="Cambria Math"/>
                      </a:rPr>
                      <m:t>→</m:t>
                    </m:r>
                    <m:r>
                      <a:rPr lang="en-US" sz="20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sz="2000" dirty="0" smtClean="0"/>
                  <a:t>, there is one output that is assigned to every input.</a:t>
                </a: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29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quantifiers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There exists an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∈</m:t>
                    </m:r>
                    <m:r>
                      <a:rPr lang="en-US" sz="2000" b="0" i="1" smtClean="0">
                        <a:latin typeface="Cambria Math"/>
                      </a:rPr>
                      <m:t>𝑅</m:t>
                    </m:r>
                    <m:r>
                      <a:rPr lang="en-US" sz="2000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sz="2000" dirty="0" smtClean="0"/>
                  <a:t> such that for every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∈</m:t>
                    </m:r>
                    <m:r>
                      <a:rPr lang="en-US" sz="2000" b="0" i="1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^2</m:t>
                    </m:r>
                  </m:oMath>
                </a14:m>
                <a:r>
                  <a:rPr lang="en-US" sz="2000" dirty="0" smtClean="0"/>
                  <a:t>  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There </a:t>
                </a:r>
                <a:r>
                  <a:rPr lang="en-US" sz="2000" dirty="0"/>
                  <a:t>exists an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y</m:t>
                    </m:r>
                    <m:r>
                      <a:rPr lang="en-US" sz="2000" i="1">
                        <a:latin typeface="Cambria Math"/>
                      </a:rPr>
                      <m:t>∈</m:t>
                    </m:r>
                    <m:r>
                      <a:rPr lang="en-US" sz="2000" i="1">
                        <a:latin typeface="Cambria Math"/>
                      </a:rPr>
                      <m:t>𝑅</m:t>
                    </m:r>
                    <m:r>
                      <a:rPr lang="en-US" sz="2000">
                        <a:latin typeface="Cambria Math"/>
                      </a:rPr>
                      <m:t>,</m:t>
                    </m:r>
                  </m:oMath>
                </a14:m>
                <a:r>
                  <a:rPr lang="en-US" sz="2000" dirty="0"/>
                  <a:t> such that for every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∈</m:t>
                    </m:r>
                    <m:r>
                      <a:rPr lang="en-US" sz="2000" i="1">
                        <a:latin typeface="Cambria Math"/>
                      </a:rPr>
                      <m:t>𝑅</m:t>
                    </m:r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^2</m:t>
                    </m:r>
                  </m:oMath>
                </a14:m>
                <a:r>
                  <a:rPr lang="en-US" sz="2000" dirty="0"/>
                  <a:t>  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For every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∈</m:t>
                    </m:r>
                    <m:r>
                      <a:rPr lang="en-US" sz="2000" i="1">
                        <a:latin typeface="Cambria Math"/>
                      </a:rPr>
                      <m:t>𝑅</m:t>
                    </m:r>
                    <m:r>
                      <a:rPr lang="en-US" sz="2000">
                        <a:latin typeface="Cambria Math"/>
                      </a:rPr>
                      <m:t>,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there exists a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∈</m:t>
                    </m:r>
                    <m:r>
                      <a:rPr lang="en-US" sz="2000" i="1">
                        <a:latin typeface="Cambria Math"/>
                      </a:rPr>
                      <m:t>𝑅</m:t>
                    </m:r>
                  </m:oMath>
                </a14:m>
                <a:r>
                  <a:rPr lang="en-US" sz="2000" dirty="0"/>
                  <a:t>, </a:t>
                </a:r>
                <a:r>
                  <a:rPr lang="en-US" sz="2000" dirty="0" smtClean="0"/>
                  <a:t>such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^2</m:t>
                    </m:r>
                  </m:oMath>
                </a14:m>
                <a:r>
                  <a:rPr lang="en-US" sz="2000" dirty="0"/>
                  <a:t>  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For </a:t>
                </a:r>
                <a:r>
                  <a:rPr lang="en-US" sz="2000" dirty="0"/>
                  <a:t>every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∈</m:t>
                    </m:r>
                    <m:r>
                      <a:rPr lang="en-US" sz="2000" i="1">
                        <a:latin typeface="Cambria Math"/>
                      </a:rPr>
                      <m:t>𝑅</m:t>
                    </m:r>
                    <m:r>
                      <a:rPr lang="en-US" sz="2000">
                        <a:latin typeface="Cambria Math"/>
                      </a:rPr>
                      <m:t>,</m:t>
                    </m:r>
                  </m:oMath>
                </a14:m>
                <a:r>
                  <a:rPr lang="en-US" sz="2000" dirty="0"/>
                  <a:t> there exists 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∈</m:t>
                    </m:r>
                    <m:r>
                      <a:rPr lang="en-US" sz="2000" i="1">
                        <a:latin typeface="Cambria Math"/>
                      </a:rPr>
                      <m:t>𝑅</m:t>
                    </m:r>
                  </m:oMath>
                </a14:m>
                <a:r>
                  <a:rPr lang="en-US" sz="2000" dirty="0"/>
                  <a:t>, such that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𝑦</m:t>
                    </m:r>
                    <m:r>
                      <a:rPr lang="en-US" sz="2000" i="1">
                        <a:latin typeface="Cambria Math"/>
                      </a:rPr>
                      <m:t>=</m:t>
                    </m:r>
                    <m:r>
                      <a:rPr lang="en-US" sz="2000" i="1">
                        <a:latin typeface="Cambria Math"/>
                      </a:rPr>
                      <m:t>𝑥</m:t>
                    </m:r>
                    <m:r>
                      <a:rPr lang="en-US" sz="2000" i="1">
                        <a:latin typeface="Cambria Math"/>
                      </a:rPr>
                      <m:t>^2</m:t>
                    </m:r>
                  </m:oMath>
                </a14:m>
                <a:r>
                  <a:rPr lang="en-US" sz="2000" dirty="0"/>
                  <a:t>  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858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Negation with nested quantifiers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It’s not true that there is a pencil for every student.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No student has any pencil.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There is one pencil that no student has.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17257" y="4305854"/>
                <a:ext cx="68298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o</a:t>
                </a:r>
                <a:r>
                  <a:rPr lang="en-US" sz="2000" b="0" dirty="0" smtClean="0"/>
                  <a:t>nto: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</a:rPr>
                      <m:t>:</m:t>
                    </m:r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→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</a:rPr>
                      <m:t>, ∀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</a:rPr>
                      <m:t>, ∃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∈</m:t>
                    </m:r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such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that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257" y="4305854"/>
                <a:ext cx="6829818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892" b="-2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23903" y="481650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ot onto: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Disproof of onto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457200" y="990600"/>
                <a:ext cx="8458200" cy="51355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:r>
                  <a:rPr lang="en-US" sz="2000" dirty="0" smtClean="0"/>
                  <a:t>Disprove: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𝑓</m:t>
                    </m:r>
                    <m:r>
                      <a:rPr lang="en-US" sz="2000" b="0" i="1" dirty="0" smtClean="0">
                        <a:latin typeface="Cambria Math"/>
                      </a:rPr>
                      <m:t>:</m:t>
                    </m:r>
                    <m:r>
                      <a:rPr lang="en-US" sz="2000" b="0" i="1" dirty="0" smtClean="0">
                        <a:latin typeface="Cambria Math"/>
                      </a:rPr>
                      <m:t>𝑁</m:t>
                    </m:r>
                    <m:r>
                      <a:rPr lang="en-US" sz="2000" b="0" i="1" dirty="0" smtClean="0">
                        <a:latin typeface="Cambria Math"/>
                      </a:rPr>
                      <m:t>→</m:t>
                    </m:r>
                    <m:r>
                      <a:rPr lang="en-US" sz="2000" b="0" i="1" dirty="0" smtClean="0">
                        <a:latin typeface="Cambria Math"/>
                      </a:rPr>
                      <m:t>𝑁</m:t>
                    </m:r>
                    <m:r>
                      <a:rPr lang="en-US" sz="2000" b="0" i="1" dirty="0" smtClean="0">
                        <a:latin typeface="Cambria Math"/>
                      </a:rPr>
                      <m:t> , </m:t>
                    </m:r>
                    <m:r>
                      <a:rPr lang="en-US" sz="2000" b="0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dirty="0" smtClean="0">
                        <a:latin typeface="Cambria Math"/>
                      </a:rPr>
                      <m:t>=</m:t>
                    </m:r>
                    <m:r>
                      <a:rPr lang="en-US" sz="2000" b="0" i="1" dirty="0" smtClean="0">
                        <a:latin typeface="Cambria Math"/>
                      </a:rPr>
                      <m:t>𝑥</m:t>
                    </m:r>
                    <m:r>
                      <a:rPr lang="en-US" sz="2000" b="0" i="1" dirty="0" smtClean="0">
                        <a:latin typeface="Cambria Math"/>
                      </a:rPr>
                      <m:t>+2</m:t>
                    </m:r>
                  </m:oMath>
                </a14:m>
                <a:r>
                  <a:rPr lang="en-US" sz="2000" dirty="0" smtClean="0"/>
                  <a:t> is onto.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Definition</a:t>
                </a:r>
                <a:r>
                  <a:rPr lang="en-US" sz="2000" dirty="0"/>
                  <a:t>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𝑓</m:t>
                    </m:r>
                    <m:r>
                      <a:rPr lang="en-US" sz="1800" i="1">
                        <a:latin typeface="Cambria Math"/>
                      </a:rPr>
                      <m:t>:</m:t>
                    </m:r>
                    <m:r>
                      <a:rPr lang="en-US" sz="1800" i="1">
                        <a:latin typeface="Cambria Math"/>
                      </a:rPr>
                      <m:t>𝐴</m:t>
                    </m:r>
                    <m:r>
                      <a:rPr lang="en-US" sz="1800" i="1">
                        <a:latin typeface="Cambria Math"/>
                      </a:rPr>
                      <m:t>→</m:t>
                    </m:r>
                    <m:r>
                      <a:rPr lang="en-US" sz="1800" i="1">
                        <a:latin typeface="Cambria Math"/>
                      </a:rPr>
                      <m:t>𝐵</m:t>
                    </m:r>
                    <m:r>
                      <a:rPr lang="en-US" sz="1800" b="0" i="1" smtClean="0">
                        <a:latin typeface="Cambria Math"/>
                      </a:rPr>
                      <m:t>, </m:t>
                    </m:r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r>
                      <a:rPr lang="en-US" sz="1800" b="0" i="1" smtClean="0">
                        <a:latin typeface="Cambria Math"/>
                      </a:rPr>
                      <m:t>(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800" b="0" i="1" dirty="0" smtClean="0">
                    <a:latin typeface="Cambria Math"/>
                  </a:rPr>
                  <a:t> </a:t>
                </a:r>
                <a:r>
                  <a:rPr lang="en-US" sz="1800" b="0" dirty="0" smtClean="0">
                    <a:latin typeface="Cambria Math"/>
                  </a:rPr>
                  <a:t>is onto </a:t>
                </a:r>
                <a:r>
                  <a:rPr lang="en-US" sz="1800" b="0" dirty="0" err="1" smtClean="0">
                    <a:latin typeface="Cambria Math"/>
                  </a:rPr>
                  <a:t>iff</a:t>
                </a:r>
                <a:r>
                  <a:rPr lang="en-US" sz="1800" b="0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∀</m:t>
                    </m:r>
                    <m:r>
                      <a:rPr lang="en-US" sz="1800" i="1">
                        <a:latin typeface="Cambria Math"/>
                      </a:rPr>
                      <m:t>𝑦</m:t>
                    </m:r>
                    <m:r>
                      <a:rPr lang="en-US" sz="1800" i="1">
                        <a:latin typeface="Cambria Math"/>
                      </a:rPr>
                      <m:t>∈</m:t>
                    </m:r>
                    <m:r>
                      <a:rPr lang="en-US" sz="1800" i="1">
                        <a:latin typeface="Cambria Math"/>
                      </a:rPr>
                      <m:t>𝐵</m:t>
                    </m:r>
                    <m:r>
                      <a:rPr lang="en-US" sz="1800" i="1">
                        <a:latin typeface="Cambria Math"/>
                      </a:rPr>
                      <m:t>, ∃</m:t>
                    </m:r>
                    <m:r>
                      <a:rPr lang="en-US" sz="1800" i="1">
                        <a:latin typeface="Cambria Math"/>
                      </a:rPr>
                      <m:t>𝑥</m:t>
                    </m:r>
                    <m:r>
                      <a:rPr lang="en-US" sz="1800" i="1">
                        <a:latin typeface="Cambria Math"/>
                      </a:rPr>
                      <m:t>∈</m:t>
                    </m:r>
                    <m:r>
                      <a:rPr lang="en-US" sz="1800" i="1">
                        <a:latin typeface="Cambria Math"/>
                      </a:rPr>
                      <m:t>𝐴</m:t>
                    </m:r>
                    <m:r>
                      <a:rPr lang="en-US" sz="1800" i="1">
                        <a:latin typeface="Cambria Math"/>
                      </a:rPr>
                      <m:t>,</m:t>
                    </m:r>
                    <m:r>
                      <a:rPr lang="en-US" sz="1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>
                        <a:latin typeface="Cambria Math"/>
                      </a:rPr>
                      <m:t>such</m:t>
                    </m:r>
                    <m:r>
                      <a:rPr lang="en-US" sz="1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>
                        <a:latin typeface="Cambria Math"/>
                      </a:rPr>
                      <m:t>that</m:t>
                    </m:r>
                    <m:r>
                      <a:rPr lang="en-US" sz="1800">
                        <a:latin typeface="Cambria Math"/>
                      </a:rPr>
                      <m:t> </m:t>
                    </m:r>
                    <m:r>
                      <a:rPr lang="en-US" sz="1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 i="1">
                        <a:latin typeface="Cambria Math"/>
                      </a:rPr>
                      <m:t>=</m:t>
                    </m:r>
                    <m:r>
                      <a:rPr lang="en-US" sz="1800" i="1">
                        <a:latin typeface="Cambria Math"/>
                      </a:rPr>
                      <m:t>𝑦</m:t>
                    </m:r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90600"/>
                <a:ext cx="8458200" cy="5135563"/>
              </a:xfrm>
              <a:prstGeom prst="rect">
                <a:avLst/>
              </a:prstGeom>
              <a:blipFill rotWithShape="1">
                <a:blip r:embed="rId3"/>
                <a:stretch>
                  <a:fillRect l="-720" t="-59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781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for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𝑔</m:t>
                      </m:r>
                      <m:r>
                        <a:rPr lang="en-US" sz="2800" b="0" i="1" smtClean="0">
                          <a:latin typeface="Cambria Math"/>
                        </a:rPr>
                        <m:t>:</m:t>
                      </m:r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b="0" i="1" smtClean="0">
                          <a:latin typeface="Cambria Math"/>
                        </a:rPr>
                        <m:t>→</m:t>
                      </m:r>
                      <m:r>
                        <a:rPr lang="en-US" sz="2800" b="0" i="1" smtClean="0">
                          <a:latin typeface="Cambria Math"/>
                        </a:rPr>
                        <m:t>𝐵</m:t>
                      </m:r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r>
                        <a:rPr lang="en-US" sz="2800" b="0" i="1" smtClean="0">
                          <a:latin typeface="Cambria Math"/>
                        </a:rPr>
                        <m:t>:</m:t>
                      </m:r>
                      <m:r>
                        <a:rPr lang="en-US" sz="2800" b="0" i="1" smtClean="0">
                          <a:latin typeface="Cambria Math"/>
                        </a:rPr>
                        <m:t>𝐵</m:t>
                      </m:r>
                      <m:r>
                        <a:rPr lang="en-US" sz="2800" b="0" i="1" smtClean="0">
                          <a:latin typeface="Cambria Math"/>
                        </a:rPr>
                        <m:t>→</m:t>
                      </m:r>
                      <m:r>
                        <a:rPr lang="en-US" sz="2800" b="0" i="1" smtClean="0">
                          <a:latin typeface="Cambria Math"/>
                        </a:rPr>
                        <m:t>𝐶</m:t>
                      </m:r>
                      <m:r>
                        <a:rPr lang="en-US" sz="2800" b="0" i="1" smtClean="0">
                          <a:latin typeface="Cambria Math"/>
                        </a:rPr>
                        <m:t>,  (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r>
                        <a:rPr lang="en-US" sz="2800" b="0" i="1" smtClean="0">
                          <a:latin typeface="Cambria Math"/>
                        </a:rPr>
                        <m:t>∘</m:t>
                      </m:r>
                      <m:r>
                        <a:rPr lang="en-US" sz="2800" b="0" i="1" smtClean="0">
                          <a:latin typeface="Cambria Math"/>
                        </a:rPr>
                        <m:t>𝑔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800" b="0" dirty="0" smtClean="0"/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>
                          <a:latin typeface="Cambria Math"/>
                        </a:rPr>
                        <m:t>for</m:t>
                      </m:r>
                      <m:r>
                        <a:rPr lang="en-US" sz="2800" i="1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r>
                        <a:rPr lang="en-US" sz="2800" i="1">
                          <a:latin typeface="Cambria Math"/>
                        </a:rPr>
                        <m:t>:</m:t>
                      </m:r>
                      <m:r>
                        <a:rPr lang="en-US" sz="2800" i="1">
                          <a:latin typeface="Cambria Math"/>
                        </a:rPr>
                        <m:t>𝐴</m:t>
                      </m:r>
                      <m:r>
                        <a:rPr lang="en-US" sz="2800" i="1">
                          <a:latin typeface="Cambria Math"/>
                        </a:rPr>
                        <m:t>→</m:t>
                      </m:r>
                      <m:r>
                        <a:rPr lang="en-US" sz="2800" i="1">
                          <a:latin typeface="Cambria Math"/>
                        </a:rPr>
                        <m:t>𝐵</m:t>
                      </m:r>
                      <m:r>
                        <a:rPr lang="en-US" sz="2800" i="1">
                          <a:latin typeface="Cambria Math"/>
                        </a:rPr>
                        <m:t>, </m:t>
                      </m:r>
                      <m:r>
                        <a:rPr lang="en-US" sz="2800" b="0" i="1" smtClean="0">
                          <a:latin typeface="Cambria Math"/>
                        </a:rPr>
                        <m:t>𝑔</m:t>
                      </m:r>
                      <m:r>
                        <a:rPr lang="en-US" sz="2800" i="1">
                          <a:latin typeface="Cambria Math"/>
                        </a:rPr>
                        <m:t>:</m:t>
                      </m:r>
                      <m:r>
                        <a:rPr lang="en-US" sz="2800" i="1">
                          <a:latin typeface="Cambria Math"/>
                        </a:rPr>
                        <m:t>𝐵</m:t>
                      </m:r>
                      <m:r>
                        <a:rPr lang="en-US" sz="2800" i="1">
                          <a:latin typeface="Cambria Math"/>
                        </a:rPr>
                        <m:t>→</m:t>
                      </m:r>
                      <m:r>
                        <a:rPr lang="en-US" sz="2800" i="1">
                          <a:latin typeface="Cambria Math"/>
                        </a:rPr>
                        <m:t>𝐶</m:t>
                      </m:r>
                      <m:r>
                        <a:rPr lang="en-US" sz="2800" b="0" i="1" smtClean="0">
                          <a:latin typeface="Cambria Math"/>
                        </a:rPr>
                        <m:t>,  (</m:t>
                      </m:r>
                      <m:r>
                        <a:rPr lang="en-US" sz="2800" b="0" i="1" smtClean="0">
                          <a:latin typeface="Cambria Math"/>
                        </a:rPr>
                        <m:t>𝑔</m:t>
                      </m:r>
                      <m:r>
                        <a:rPr lang="en-US" sz="2800" b="0" i="1" smtClean="0">
                          <a:latin typeface="Cambria Math"/>
                        </a:rPr>
                        <m:t>∘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𝑔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14400" y="3664803"/>
                <a:ext cx="93726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What is wrong with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for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𝑓</m:t>
                    </m:r>
                    <m:r>
                      <a:rPr lang="en-US" sz="2400" i="1">
                        <a:latin typeface="Cambria Math"/>
                      </a:rPr>
                      <m:t>:</m:t>
                    </m:r>
                    <m:r>
                      <a:rPr lang="en-US" sz="2400" i="1">
                        <a:latin typeface="Cambria Math"/>
                      </a:rPr>
                      <m:t>𝐴</m:t>
                    </m:r>
                    <m:r>
                      <a:rPr lang="en-US" sz="2400" i="1">
                        <a:latin typeface="Cambria Math"/>
                      </a:rPr>
                      <m:t>→</m:t>
                    </m:r>
                    <m:r>
                      <a:rPr lang="en-US" sz="2400" i="1">
                        <a:latin typeface="Cambria Math"/>
                      </a:rPr>
                      <m:t>𝐵</m:t>
                    </m:r>
                    <m:r>
                      <a:rPr lang="en-US" sz="2400" i="1">
                        <a:latin typeface="Cambria Math"/>
                      </a:rPr>
                      <m:t>, </m:t>
                    </m:r>
                    <m:r>
                      <a:rPr lang="en-US" sz="2400" i="1">
                        <a:latin typeface="Cambria Math"/>
                      </a:rPr>
                      <m:t>𝑔</m:t>
                    </m:r>
                    <m:r>
                      <a:rPr lang="en-US" sz="2400" i="1">
                        <a:latin typeface="Cambria Math"/>
                      </a:rPr>
                      <m:t>:</m:t>
                    </m:r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i="1">
                        <a:latin typeface="Cambria Math"/>
                      </a:rPr>
                      <m:t>→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i="1">
                        <a:latin typeface="Cambria Math"/>
                      </a:rPr>
                      <m:t>,  </m:t>
                    </m:r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𝑔</m:t>
                    </m:r>
                    <m:r>
                      <a:rPr lang="en-US" sz="2400" i="1">
                        <a:latin typeface="Cambria Math"/>
                      </a:rPr>
                      <m:t>∘</m:t>
                    </m:r>
                    <m:r>
                      <a:rPr lang="en-US" sz="2400" i="1">
                        <a:latin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𝑔</m:t>
                    </m:r>
                    <m:r>
                      <a:rPr lang="en-US" sz="2400" i="1">
                        <a:latin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”</a:t>
                </a:r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664803"/>
                <a:ext cx="9372600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975" t="-5109" b="-16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392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Midter</a:t>
            </a:r>
            <a:r>
              <a:rPr lang="en-US" dirty="0" smtClean="0"/>
              <a:t>m-1 </a:t>
            </a:r>
            <a:r>
              <a:rPr lang="en-US" dirty="0" smtClean="0"/>
              <a:t>Exam </a:t>
            </a:r>
            <a:r>
              <a:rPr lang="en-US" dirty="0" smtClean="0"/>
              <a:t>next </a:t>
            </a:r>
            <a:r>
              <a:rPr lang="en-US" dirty="0" smtClean="0"/>
              <a:t>Tuesday in class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Materials to help you prepare:</a:t>
            </a:r>
          </a:p>
          <a:p>
            <a:pPr lvl="1"/>
            <a:r>
              <a:rPr lang="en-US" dirty="0" smtClean="0"/>
              <a:t>Skills list: detailed list of things you could be tested on</a:t>
            </a:r>
            <a:endParaRPr lang="en-US" dirty="0" smtClean="0"/>
          </a:p>
          <a:p>
            <a:pPr lvl="1"/>
            <a:r>
              <a:rPr lang="en-US" dirty="0" smtClean="0"/>
              <a:t>Mock midterm exam with solutions</a:t>
            </a:r>
          </a:p>
          <a:p>
            <a:pPr lvl="1"/>
            <a:r>
              <a:rPr lang="en-US" dirty="0" smtClean="0"/>
              <a:t>Review notes</a:t>
            </a:r>
            <a:br>
              <a:rPr lang="en-US" dirty="0" smtClean="0"/>
            </a:br>
            <a:r>
              <a:rPr lang="en-US" dirty="0" smtClean="0"/>
              <a:t>	 (concise notes of things you have learnt so far)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Honors homework available online</a:t>
            </a:r>
          </a:p>
          <a:p>
            <a:endParaRPr lang="en-US" dirty="0"/>
          </a:p>
          <a:p>
            <a:r>
              <a:rPr lang="en-US" dirty="0" smtClean="0"/>
              <a:t>Some office hours </a:t>
            </a:r>
            <a:r>
              <a:rPr lang="en-US" i="1" dirty="0" smtClean="0"/>
              <a:t>next week </a:t>
            </a:r>
            <a:r>
              <a:rPr lang="en-US" dirty="0" smtClean="0"/>
              <a:t>will be moved from Tues/Wed to Sun/Mon</a:t>
            </a:r>
          </a:p>
          <a:p>
            <a:pPr lvl="1"/>
            <a:r>
              <a:rPr lang="en-US" dirty="0" smtClean="0"/>
              <a:t>will post times on piazza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1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with composition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457200" y="990600"/>
                <a:ext cx="8458200" cy="51355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charset="0"/>
                  <a:buNone/>
                </a:pPr>
                <a:r>
                  <a:rPr lang="en-US" sz="2000" dirty="0" smtClean="0"/>
                  <a:t>Claim: For sets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𝐴</m:t>
                    </m:r>
                    <m:r>
                      <a:rPr lang="en-US" sz="2000" b="0" i="1" dirty="0" smtClean="0">
                        <a:latin typeface="Cambria Math"/>
                      </a:rPr>
                      <m:t>,</m:t>
                    </m:r>
                    <m:r>
                      <a:rPr lang="en-US" sz="2000" b="0" i="1" dirty="0" smtClean="0">
                        <a:latin typeface="Cambria Math"/>
                      </a:rPr>
                      <m:t>𝐵</m:t>
                    </m:r>
                    <m:r>
                      <a:rPr lang="en-US" sz="2000" b="0" i="1" dirty="0" smtClean="0">
                        <a:latin typeface="Cambria Math"/>
                      </a:rPr>
                      <m:t>, </m:t>
                    </m:r>
                    <m:r>
                      <a:rPr lang="en-US" sz="2000" b="0" i="1" dirty="0" smtClean="0">
                        <a:latin typeface="Cambria Math"/>
                      </a:rPr>
                      <m:t>𝐶</m:t>
                    </m:r>
                    <m:r>
                      <a:rPr lang="en-US" sz="2000" b="0" i="0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/>
                      </a:rPr>
                      <m:t>and</m:t>
                    </m:r>
                    <m:r>
                      <a:rPr lang="en-US" sz="2000" b="0" i="0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dirty="0" smtClean="0">
                        <a:latin typeface="Cambria Math"/>
                      </a:rPr>
                      <m:t>functions</m:t>
                    </m:r>
                    <m:r>
                      <a:rPr lang="en-US" sz="2000" b="0" i="1" dirty="0" smtClean="0">
                        <a:latin typeface="Cambria Math"/>
                      </a:rPr>
                      <m:t> </m:t>
                    </m:r>
                    <m:r>
                      <a:rPr lang="en-US" sz="2000" b="0" i="1" dirty="0" smtClean="0">
                        <a:latin typeface="Cambria Math"/>
                      </a:rPr>
                      <m:t>𝑓</m:t>
                    </m:r>
                    <m:r>
                      <a:rPr lang="en-US" sz="2000" b="0" i="1" dirty="0" smtClean="0">
                        <a:latin typeface="Cambria Math"/>
                      </a:rPr>
                      <m:t>:</m:t>
                    </m:r>
                    <m:r>
                      <a:rPr lang="en-US" sz="2000" b="0" i="1" dirty="0" smtClean="0">
                        <a:latin typeface="Cambria Math"/>
                      </a:rPr>
                      <m:t>𝐴</m:t>
                    </m:r>
                    <m:r>
                      <a:rPr lang="en-US" sz="2000" b="0" i="1" dirty="0" smtClean="0">
                        <a:latin typeface="Cambria Math"/>
                      </a:rPr>
                      <m:t>→</m:t>
                    </m:r>
                    <m:r>
                      <a:rPr lang="en-US" sz="2000" b="0" i="1" dirty="0" smtClean="0">
                        <a:latin typeface="Cambria Math"/>
                      </a:rPr>
                      <m:t>𝐵</m:t>
                    </m:r>
                    <m:r>
                      <a:rPr lang="en-US" sz="2000" b="0" i="1" dirty="0" smtClean="0">
                        <a:latin typeface="Cambria Math"/>
                      </a:rPr>
                      <m:t> , </m:t>
                    </m:r>
                    <m:r>
                      <a:rPr lang="en-US" sz="2000" b="0" i="1" dirty="0" smtClean="0">
                        <a:latin typeface="Cambria Math"/>
                      </a:rPr>
                      <m:t>𝑔</m:t>
                    </m:r>
                    <m:r>
                      <a:rPr lang="en-US" sz="2000" b="0" i="1" dirty="0" smtClean="0">
                        <a:latin typeface="Cambria Math"/>
                      </a:rPr>
                      <m:t>:</m:t>
                    </m:r>
                    <m:r>
                      <a:rPr lang="en-US" sz="2000" b="0" i="1" dirty="0" smtClean="0">
                        <a:latin typeface="Cambria Math"/>
                      </a:rPr>
                      <m:t>𝐵</m:t>
                    </m:r>
                    <m:r>
                      <a:rPr lang="en-US" sz="2000" b="0" i="1" dirty="0" smtClean="0">
                        <a:latin typeface="Cambria Math"/>
                      </a:rPr>
                      <m:t>→</m:t>
                    </m:r>
                    <m:r>
                      <a:rPr lang="en-US" sz="2000" b="0" i="1" dirty="0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sz="2000" dirty="0" smtClean="0"/>
                  <a:t>,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and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en-US" sz="2000" dirty="0" smtClean="0"/>
                  <a:t> are onto, 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𝑔</m:t>
                    </m:r>
                    <m:r>
                      <a:rPr lang="en-US" sz="2000" b="0" i="1" smtClean="0">
                        <a:latin typeface="Cambria Math"/>
                      </a:rPr>
                      <m:t>∘</m:t>
                    </m:r>
                    <m:r>
                      <a:rPr lang="en-US" sz="20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sz="2000" dirty="0" smtClean="0"/>
                  <a:t> is also onto.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Definition</a:t>
                </a:r>
                <a:r>
                  <a:rPr lang="en-US" sz="2000" dirty="0"/>
                  <a:t>: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𝑓</m:t>
                    </m:r>
                    <m:r>
                      <a:rPr lang="en-US" sz="1800" i="1">
                        <a:latin typeface="Cambria Math"/>
                      </a:rPr>
                      <m:t>:</m:t>
                    </m:r>
                    <m:r>
                      <a:rPr lang="en-US" sz="1800" i="1">
                        <a:latin typeface="Cambria Math"/>
                      </a:rPr>
                      <m:t>𝐴</m:t>
                    </m:r>
                    <m:r>
                      <a:rPr lang="en-US" sz="1800" i="1">
                        <a:latin typeface="Cambria Math"/>
                      </a:rPr>
                      <m:t>→</m:t>
                    </m:r>
                    <m:r>
                      <a:rPr lang="en-US" sz="1800" i="1">
                        <a:latin typeface="Cambria Math"/>
                      </a:rPr>
                      <m:t>𝐵</m:t>
                    </m:r>
                    <m:r>
                      <a:rPr lang="en-US" sz="1800" b="0" i="1" smtClean="0">
                        <a:latin typeface="Cambria Math"/>
                      </a:rPr>
                      <m:t>, </m:t>
                    </m:r>
                    <m:r>
                      <a:rPr lang="en-US" sz="1800" b="0" i="1" smtClean="0">
                        <a:latin typeface="Cambria Math"/>
                      </a:rPr>
                      <m:t>𝑓</m:t>
                    </m:r>
                    <m:r>
                      <a:rPr lang="en-US" sz="1800" b="0" i="1" smtClean="0">
                        <a:latin typeface="Cambria Math"/>
                      </a:rPr>
                      <m:t>(</m:t>
                    </m:r>
                    <m:r>
                      <a:rPr lang="en-US" sz="1800" b="0" i="1" smtClean="0">
                        <a:latin typeface="Cambria Math"/>
                      </a:rPr>
                      <m:t>𝑥</m:t>
                    </m:r>
                    <m:r>
                      <a:rPr lang="en-US" sz="1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800" b="0" i="1" dirty="0" smtClean="0">
                    <a:latin typeface="Cambria Math"/>
                  </a:rPr>
                  <a:t> </a:t>
                </a:r>
                <a:r>
                  <a:rPr lang="en-US" sz="1800" b="0" dirty="0" smtClean="0">
                    <a:latin typeface="Cambria Math"/>
                  </a:rPr>
                  <a:t>is onto </a:t>
                </a:r>
                <a:r>
                  <a:rPr lang="en-US" sz="1800" b="0" dirty="0" err="1" smtClean="0">
                    <a:latin typeface="Cambria Math"/>
                  </a:rPr>
                  <a:t>iff</a:t>
                </a:r>
                <a:r>
                  <a:rPr lang="en-US" sz="1800" b="0" dirty="0" smtClean="0"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∀</m:t>
                    </m:r>
                    <m:r>
                      <a:rPr lang="en-US" sz="1800" i="1">
                        <a:latin typeface="Cambria Math"/>
                      </a:rPr>
                      <m:t>𝑦</m:t>
                    </m:r>
                    <m:r>
                      <a:rPr lang="en-US" sz="1800" i="1">
                        <a:latin typeface="Cambria Math"/>
                      </a:rPr>
                      <m:t>∈</m:t>
                    </m:r>
                    <m:r>
                      <a:rPr lang="en-US" sz="1800" i="1">
                        <a:latin typeface="Cambria Math"/>
                      </a:rPr>
                      <m:t>𝐵</m:t>
                    </m:r>
                    <m:r>
                      <a:rPr lang="en-US" sz="1800" i="1">
                        <a:latin typeface="Cambria Math"/>
                      </a:rPr>
                      <m:t>, ∃</m:t>
                    </m:r>
                    <m:r>
                      <a:rPr lang="en-US" sz="1800" i="1">
                        <a:latin typeface="Cambria Math"/>
                      </a:rPr>
                      <m:t>𝑥</m:t>
                    </m:r>
                    <m:r>
                      <a:rPr lang="en-US" sz="1800" i="1">
                        <a:latin typeface="Cambria Math"/>
                      </a:rPr>
                      <m:t>∈</m:t>
                    </m:r>
                    <m:r>
                      <a:rPr lang="en-US" sz="1800" i="1">
                        <a:latin typeface="Cambria Math"/>
                      </a:rPr>
                      <m:t>𝐴</m:t>
                    </m:r>
                    <m:r>
                      <a:rPr lang="en-US" sz="1800" i="1">
                        <a:latin typeface="Cambria Math"/>
                      </a:rPr>
                      <m:t>,</m:t>
                    </m:r>
                    <m:r>
                      <a:rPr lang="en-US" sz="1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>
                        <a:latin typeface="Cambria Math"/>
                      </a:rPr>
                      <m:t>such</m:t>
                    </m:r>
                    <m:r>
                      <a:rPr lang="en-US" sz="1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>
                        <a:latin typeface="Cambria Math"/>
                      </a:rPr>
                      <m:t>that</m:t>
                    </m:r>
                    <m:r>
                      <a:rPr lang="en-US" sz="1800">
                        <a:latin typeface="Cambria Math"/>
                      </a:rPr>
                      <m:t> </m:t>
                    </m:r>
                    <m:r>
                      <a:rPr lang="en-US" sz="1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800" i="1">
                        <a:latin typeface="Cambria Math"/>
                      </a:rPr>
                      <m:t>=</m:t>
                    </m:r>
                    <m:r>
                      <a:rPr lang="en-US" sz="1800" i="1">
                        <a:latin typeface="Cambria Math"/>
                      </a:rPr>
                      <m:t>𝑦</m:t>
                    </m:r>
                  </m:oMath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990600"/>
                <a:ext cx="8458200" cy="5135563"/>
              </a:xfrm>
              <a:prstGeom prst="rect">
                <a:avLst/>
              </a:prstGeom>
              <a:blipFill rotWithShape="1">
                <a:blip r:embed="rId3"/>
                <a:stretch>
                  <a:fillRect l="-720" t="-59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835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function</a:t>
            </a:r>
            <a:r>
              <a:rPr lang="en-US" dirty="0" smtClean="0"/>
              <a:t> must have a type signature and a mapping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b="1" dirty="0" smtClean="0"/>
              <a:t>valid function</a:t>
            </a:r>
            <a:r>
              <a:rPr lang="en-US" dirty="0" smtClean="0"/>
              <a:t> must have exactly one output for each input (two inputs can be assigned the same output)</a:t>
            </a:r>
          </a:p>
          <a:p>
            <a:endParaRPr lang="en-US" dirty="0"/>
          </a:p>
          <a:p>
            <a:r>
              <a:rPr lang="en-US" dirty="0" smtClean="0"/>
              <a:t>For two functions to be </a:t>
            </a:r>
            <a:r>
              <a:rPr lang="en-US" b="1" dirty="0" smtClean="0"/>
              <a:t>equal</a:t>
            </a:r>
            <a:r>
              <a:rPr lang="en-US" dirty="0" smtClean="0"/>
              <a:t>, both the type signature and the assignment must be the same</a:t>
            </a:r>
          </a:p>
          <a:p>
            <a:endParaRPr lang="en-US" dirty="0" smtClean="0"/>
          </a:p>
          <a:p>
            <a:r>
              <a:rPr lang="en-US" dirty="0" smtClean="0"/>
              <a:t>A function is </a:t>
            </a:r>
            <a:r>
              <a:rPr lang="en-US" b="1" dirty="0" smtClean="0"/>
              <a:t>onto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every output element is assigned at least once.  </a:t>
            </a:r>
          </a:p>
          <a:p>
            <a:endParaRPr lang="en-US" dirty="0"/>
          </a:p>
          <a:p>
            <a:r>
              <a:rPr lang="en-US" dirty="0" smtClean="0"/>
              <a:t>With proofs remember: </a:t>
            </a:r>
          </a:p>
          <a:p>
            <a:pPr marL="457200" lvl="1" indent="0">
              <a:buNone/>
            </a:pPr>
            <a:r>
              <a:rPr lang="en-US" dirty="0" smtClean="0"/>
              <a:t>First, take time to understand the hypothesis and conclusion</a:t>
            </a:r>
          </a:p>
          <a:p>
            <a:pPr marL="457200" lvl="1" indent="0">
              <a:buNone/>
            </a:pPr>
            <a:r>
              <a:rPr lang="en-US" dirty="0" smtClean="0"/>
              <a:t>Then, translate into a clear mathematical expression.</a:t>
            </a:r>
          </a:p>
          <a:p>
            <a:pPr marL="457200" lvl="1" indent="0">
              <a:buNone/>
            </a:pPr>
            <a:r>
              <a:rPr lang="en-US" dirty="0" smtClean="0"/>
              <a:t>Then, work backwards and forwards to make hypothesis reach conclusion.</a:t>
            </a:r>
          </a:p>
          <a:p>
            <a:pPr marL="457200" lvl="1" indent="0">
              <a:buNone/>
            </a:pPr>
            <a:r>
              <a:rPr lang="en-US" dirty="0" smtClean="0"/>
              <a:t>Finally, write it all out in logical order from hypothesis to conclusion.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Thursday!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One-to-one functions, </a:t>
            </a:r>
            <a:r>
              <a:rPr lang="en-US" dirty="0" err="1" smtClean="0"/>
              <a:t>bijection</a:t>
            </a:r>
            <a:r>
              <a:rPr lang="en-US" dirty="0" smtClean="0"/>
              <a:t>, permutation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78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class: relations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362200" y="1970705"/>
            <a:ext cx="6858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67099" y="1970705"/>
            <a:ext cx="6858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urved Connector 7"/>
          <p:cNvCxnSpPr>
            <a:stCxn id="5" idx="6"/>
            <a:endCxn id="5" idx="0"/>
          </p:cNvCxnSpPr>
          <p:nvPr/>
        </p:nvCxnSpPr>
        <p:spPr>
          <a:xfrm flipH="1" flipV="1">
            <a:off x="2705100" y="1970705"/>
            <a:ext cx="342900" cy="304800"/>
          </a:xfrm>
          <a:prstGeom prst="curvedConnector4">
            <a:avLst>
              <a:gd name="adj1" fmla="val -100000"/>
              <a:gd name="adj2" fmla="val 250001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 flipH="1" flipV="1">
            <a:off x="3820885" y="1970705"/>
            <a:ext cx="342900" cy="304800"/>
          </a:xfrm>
          <a:prstGeom prst="curvedConnector4">
            <a:avLst>
              <a:gd name="adj1" fmla="val -100000"/>
              <a:gd name="adj2" fmla="val 250001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77460" y="2090839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Reflexive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06928" y="339673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Symmetric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362200" y="3276600"/>
            <a:ext cx="6858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49435" y="3276600"/>
            <a:ext cx="6858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064329" y="3499755"/>
            <a:ext cx="60143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020658" y="3685205"/>
            <a:ext cx="60143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1687826" y="4687082"/>
            <a:ext cx="6858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979964" y="4687082"/>
            <a:ext cx="6858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335235" y="4687082"/>
            <a:ext cx="6858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30" idx="6"/>
            <a:endCxn id="31" idx="2"/>
          </p:cNvCxnSpPr>
          <p:nvPr/>
        </p:nvCxnSpPr>
        <p:spPr>
          <a:xfrm>
            <a:off x="2373626" y="4991882"/>
            <a:ext cx="60633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1" idx="6"/>
            <a:endCxn id="32" idx="2"/>
          </p:cNvCxnSpPr>
          <p:nvPr/>
        </p:nvCxnSpPr>
        <p:spPr>
          <a:xfrm>
            <a:off x="3665764" y="4991882"/>
            <a:ext cx="669471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30" idx="5"/>
            <a:endCxn id="32" idx="3"/>
          </p:cNvCxnSpPr>
          <p:nvPr/>
        </p:nvCxnSpPr>
        <p:spPr>
          <a:xfrm rot="16200000" flipH="1">
            <a:off x="3354430" y="4126170"/>
            <a:ext cx="12700" cy="2162475"/>
          </a:xfrm>
          <a:prstGeom prst="curvedConnector3">
            <a:avLst>
              <a:gd name="adj1" fmla="val 4688661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18754" y="4807216"/>
            <a:ext cx="1176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Transitive</a:t>
            </a:r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6286501" y="2275505"/>
            <a:ext cx="6858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7391400" y="2275505"/>
            <a:ext cx="6858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>
            <a:stCxn id="74" idx="2"/>
            <a:endCxn id="73" idx="6"/>
          </p:cNvCxnSpPr>
          <p:nvPr/>
        </p:nvCxnSpPr>
        <p:spPr>
          <a:xfrm flipH="1">
            <a:off x="6972301" y="2580305"/>
            <a:ext cx="41909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907142" y="1753773"/>
            <a:ext cx="2749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Irreflexive</a:t>
            </a:r>
            <a:r>
              <a:rPr lang="en-US" dirty="0" smtClean="0"/>
              <a:t>, </a:t>
            </a:r>
            <a:r>
              <a:rPr lang="en-US" dirty="0" err="1" smtClean="0"/>
              <a:t>Antisymmetric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6384163" y="3979120"/>
            <a:ext cx="159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Transitive</a:t>
            </a:r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6237514" y="4687082"/>
            <a:ext cx="6858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7524749" y="4687082"/>
            <a:ext cx="6858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6939643" y="4910237"/>
            <a:ext cx="60143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6895972" y="5095687"/>
            <a:ext cx="60143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5429791" y="5715000"/>
            <a:ext cx="6858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6721929" y="5715000"/>
            <a:ext cx="6858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8077200" y="5715000"/>
            <a:ext cx="685800" cy="609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Arrow Connector 86"/>
          <p:cNvCxnSpPr>
            <a:stCxn id="84" idx="6"/>
            <a:endCxn id="85" idx="2"/>
          </p:cNvCxnSpPr>
          <p:nvPr/>
        </p:nvCxnSpPr>
        <p:spPr>
          <a:xfrm>
            <a:off x="6115591" y="6019800"/>
            <a:ext cx="60633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5" idx="6"/>
            <a:endCxn id="86" idx="2"/>
          </p:cNvCxnSpPr>
          <p:nvPr/>
        </p:nvCxnSpPr>
        <p:spPr>
          <a:xfrm>
            <a:off x="7407729" y="6019800"/>
            <a:ext cx="669471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762000" y="6093767"/>
            <a:ext cx="2061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Vacuous truth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279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class: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What is a function, and what is not?</a:t>
            </a:r>
          </a:p>
          <a:p>
            <a:endParaRPr lang="en-US" dirty="0" smtClean="0"/>
          </a:p>
          <a:p>
            <a:r>
              <a:rPr lang="en-US" dirty="0" smtClean="0"/>
              <a:t>Identify which functions are “onto”</a:t>
            </a:r>
          </a:p>
          <a:p>
            <a:endParaRPr lang="en-US" dirty="0"/>
          </a:p>
          <a:p>
            <a:r>
              <a:rPr lang="en-US" dirty="0" smtClean="0"/>
              <a:t>Nested quantifiers</a:t>
            </a:r>
          </a:p>
          <a:p>
            <a:pPr lvl="1"/>
            <a:r>
              <a:rPr lang="en-US" dirty="0" smtClean="0"/>
              <a:t>Mixing “for all” and “there exists”</a:t>
            </a:r>
          </a:p>
          <a:p>
            <a:endParaRPr lang="en-US" dirty="0"/>
          </a:p>
          <a:p>
            <a:r>
              <a:rPr lang="en-US" dirty="0" smtClean="0"/>
              <a:t>Composing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DD8E536-C3BC-4AF8-BDAE-990257F1A01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 descr="https://encrypted-tbn3.gstatic.com/images?q=tbn:ANd9GcQZ7l9EPCJz2E6AzZ3okfklwNArr1tdMSUqol1E6MJiDf2z_b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99" y="5257800"/>
            <a:ext cx="3385837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491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Function: maps each input element to exactly one output element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Every function has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2400" dirty="0" smtClean="0"/>
              <a:t>a </a:t>
            </a:r>
            <a:r>
              <a:rPr lang="en-US" sz="2400" b="1" dirty="0" smtClean="0"/>
              <a:t>type signature</a:t>
            </a:r>
            <a:r>
              <a:rPr lang="en-US" sz="2400" dirty="0" smtClean="0"/>
              <a:t> that defines what inputs and outputs are possible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sz="2400" dirty="0" smtClean="0"/>
              <a:t>an </a:t>
            </a:r>
            <a:r>
              <a:rPr lang="en-US" sz="2400" b="1" dirty="0" smtClean="0"/>
              <a:t>assignment </a:t>
            </a:r>
            <a:r>
              <a:rPr lang="en-US" sz="2400" dirty="0" smtClean="0"/>
              <a:t>or mapping that specifies which output goes with each input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62200" y="5562600"/>
                <a:ext cx="402988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r>
                        <a:rPr lang="en-US" sz="2400" b="0" i="1" smtClean="0">
                          <a:latin typeface="Cambria Math"/>
                        </a:rPr>
                        <m:t>:</m:t>
                      </m:r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→</m:t>
                      </m:r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such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that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562600"/>
                <a:ext cx="4029886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954317" y="61722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domain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615548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o-domain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590800" y="6024265"/>
            <a:ext cx="304800" cy="1479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586845" y="5959929"/>
            <a:ext cx="173742" cy="212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28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Concepts: type </a:t>
                </a:r>
                <a:r>
                  <a:rPr lang="en-US" sz="2400" dirty="0"/>
                  <a:t>signature, mapping; b</a:t>
                </a:r>
                <a:r>
                  <a:rPr lang="en-US" sz="2400" dirty="0" smtClean="0"/>
                  <a:t>ubbles, plots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Functions: age, t-shirt color,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9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159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not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Not a valid function if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No type signature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Some input is not mapped to an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Some input is mapped to two outputs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437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are functions equal?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Functions are equal if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They have the same type signature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The mapping is the </a:t>
            </a:r>
            <a:r>
              <a:rPr lang="en-US" sz="2000" dirty="0" smtClean="0"/>
              <a:t>same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Equal functions may not necessarily have the same description/closed form!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824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image</a:t>
            </a:r>
            <a:r>
              <a:rPr lang="en-US" sz="2400" dirty="0" smtClean="0"/>
              <a:t>: set of values produced when a function is applied to all inputs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smtClean="0"/>
              <a:t>onto</a:t>
            </a:r>
            <a:r>
              <a:rPr lang="en-US" sz="2400" dirty="0" smtClean="0"/>
              <a:t>: the image is the co-domain (every possible output is assigned to at least one input)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3999" y="2971800"/>
                <a:ext cx="60780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r>
                        <a:rPr lang="en-US" sz="2400" b="0" i="1" smtClean="0">
                          <a:latin typeface="Cambria Math"/>
                        </a:rPr>
                        <m:t>:</m:t>
                      </m:r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→</m:t>
                      </m:r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en-US" sz="2400" b="0" i="1" smtClean="0">
                          <a:latin typeface="Cambria Math"/>
                        </a:rPr>
                        <m:t>, ∀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en-US" sz="2400" b="0" i="1" smtClean="0">
                          <a:latin typeface="Cambria Math"/>
                        </a:rPr>
                        <m:t>, ∃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∈</m:t>
                      </m:r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,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such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that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9" y="2971800"/>
                <a:ext cx="6078011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802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37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103482</TotalTime>
  <Words>1209</Words>
  <Application>Microsoft Office PowerPoint</Application>
  <PresentationFormat>On-screen Show (4:3)</PresentationFormat>
  <Paragraphs>186</Paragraphs>
  <Slides>22</Slides>
  <Notes>8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2_Office Theme</vt:lpstr>
      <vt:lpstr>PowerPoint Presentation</vt:lpstr>
      <vt:lpstr>Administrative</vt:lpstr>
      <vt:lpstr>Last class: relations</vt:lpstr>
      <vt:lpstr>Today’s class: functions</vt:lpstr>
      <vt:lpstr>What is a function?</vt:lpstr>
      <vt:lpstr>Examples of functions</vt:lpstr>
      <vt:lpstr>What is not a function?</vt:lpstr>
      <vt:lpstr>When are functions equal?</vt:lpstr>
      <vt:lpstr>Onto</vt:lpstr>
      <vt:lpstr>Proof of onto</vt:lpstr>
      <vt:lpstr>Proof of onto</vt:lpstr>
      <vt:lpstr>Onto functions to a finite set</vt:lpstr>
      <vt:lpstr>Can there be an onto function from N to Z ?! </vt:lpstr>
      <vt:lpstr>Nested quantifiers</vt:lpstr>
      <vt:lpstr>Nested quantifiers</vt:lpstr>
      <vt:lpstr>Nested quantifiers</vt:lpstr>
      <vt:lpstr>Negation with nested quantifiers</vt:lpstr>
      <vt:lpstr>Disproof of onto</vt:lpstr>
      <vt:lpstr>Composition</vt:lpstr>
      <vt:lpstr>Proof with composition</vt:lpstr>
      <vt:lpstr>Things to remember</vt:lpstr>
      <vt:lpstr>See you Thursday!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Derek Hoiem</dc:creator>
  <cp:lastModifiedBy>madhu</cp:lastModifiedBy>
  <cp:revision>278</cp:revision>
  <cp:lastPrinted>2013-02-12T14:24:50Z</cp:lastPrinted>
  <dcterms:created xsi:type="dcterms:W3CDTF">2009-12-16T02:55:56Z</dcterms:created>
  <dcterms:modified xsi:type="dcterms:W3CDTF">2013-09-24T02:44:53Z</dcterms:modified>
</cp:coreProperties>
</file>